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2" r:id="rId3"/>
    <p:sldId id="257" r:id="rId4"/>
    <p:sldId id="280" r:id="rId5"/>
    <p:sldId id="258" r:id="rId6"/>
    <p:sldId id="274" r:id="rId7"/>
    <p:sldId id="284" r:id="rId8"/>
    <p:sldId id="285" r:id="rId9"/>
    <p:sldId id="286" r:id="rId10"/>
    <p:sldId id="269" r:id="rId11"/>
    <p:sldId id="259" r:id="rId12"/>
    <p:sldId id="270" r:id="rId13"/>
    <p:sldId id="277" r:id="rId14"/>
    <p:sldId id="278" r:id="rId15"/>
    <p:sldId id="276" r:id="rId16"/>
    <p:sldId id="272" r:id="rId17"/>
    <p:sldId id="279" r:id="rId18"/>
    <p:sldId id="275" r:id="rId19"/>
    <p:sldId id="264" r:id="rId20"/>
    <p:sldId id="268" r:id="rId21"/>
    <p:sldId id="287" r:id="rId22"/>
    <p:sldId id="288"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autoAdjust="0"/>
    <p:restoredTop sz="56407" autoAdjust="0"/>
  </p:normalViewPr>
  <p:slideViewPr>
    <p:cSldViewPr snapToGrid="0">
      <p:cViewPr varScale="1">
        <p:scale>
          <a:sx n="65" d="100"/>
          <a:sy n="65" d="100"/>
        </p:scale>
        <p:origin x="1296"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t>
        <a:bodyPr/>
        <a:lstStyle/>
        <a:p>
          <a:endParaRPr lang="en-US"/>
        </a:p>
      </dgm:t>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t>
        <a:bodyPr/>
        <a:lstStyle/>
        <a:p>
          <a:endParaRPr lang="en-US"/>
        </a:p>
      </dgm:t>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t>
        <a:bodyPr/>
        <a:lstStyle/>
        <a:p>
          <a:endParaRPr lang="en-US"/>
        </a:p>
      </dgm:t>
    </dgm:pt>
  </dgm:ptLst>
  <dgm:cxnL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22BDC816-30DF-447C-BC57-BD8E511223E2}" type="presOf" srcId="{762716BF-ADCB-4EB5-ADAC-9B3B7609CAAE}" destId="{FD9BC780-3751-4486-A53F-20CDD14159FC}"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15/01/2023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Open Sans" panose="020B0606030504020204" pitchFamily="34" charset="0"/>
              </a:rPr>
              <a:t>The distinction between data and metadata is not ontological, but it is grounded in use. What is “data” and what is “metadata” is thereby a matter of perspective: Some researchers’ metadata can be other researchers’ data.  </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16296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68819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As we saw metadata can take many forms from as simple as including a ReadMe.txt file, by embedding them inside the Excel files, to using domain specific metadata standards and formats.</a:t>
            </a:r>
          </a:p>
          <a:p>
            <a:pPr algn="l"/>
            <a:r>
              <a:rPr lang="en-GB" b="0" i="0" dirty="0">
                <a:solidFill>
                  <a:srgbClr val="333333"/>
                </a:solidFill>
                <a:effectLst/>
                <a:latin typeface="Ubuntu"/>
              </a:rPr>
              <a:t>But,</a:t>
            </a:r>
          </a:p>
          <a:p>
            <a:pPr algn="l">
              <a:buFont typeface="Arial" panose="020B0604020202020204" pitchFamily="34" charset="0"/>
              <a:buChar char="•"/>
            </a:pPr>
            <a:r>
              <a:rPr lang="en-GB" b="1" i="0" dirty="0">
                <a:solidFill>
                  <a:srgbClr val="333333"/>
                </a:solidFill>
                <a:effectLst/>
                <a:latin typeface="Ubuntu"/>
              </a:rPr>
              <a:t>What should be included in metadata?</a:t>
            </a:r>
            <a:endParaRPr lang="en-GB" b="0" i="0" dirty="0">
              <a:solidFill>
                <a:srgbClr val="333333"/>
              </a:solidFill>
              <a:effectLst/>
              <a:latin typeface="Ubuntu"/>
            </a:endParaRPr>
          </a:p>
          <a:p>
            <a:pPr algn="l">
              <a:buFont typeface="Arial" panose="020B0604020202020204" pitchFamily="34" charset="0"/>
              <a:buChar char="•"/>
            </a:pPr>
            <a:r>
              <a:rPr lang="en-GB" b="1" i="0" dirty="0">
                <a:solidFill>
                  <a:srgbClr val="333333"/>
                </a:solidFill>
                <a:effectLst/>
                <a:latin typeface="Ubuntu"/>
              </a:rPr>
              <a:t>What terms should be used in descriptions?</a:t>
            </a:r>
            <a:endParaRPr lang="en-GB" b="0" i="0" dirty="0">
              <a:solidFill>
                <a:srgbClr val="333333"/>
              </a:solidFill>
              <a:effectLst/>
              <a:latin typeface="Ubuntu"/>
            </a:endParaRPr>
          </a:p>
          <a:p>
            <a:pPr algn="l"/>
            <a:r>
              <a:rPr lang="en-GB" b="0" i="0" dirty="0">
                <a:solidFill>
                  <a:srgbClr val="333333"/>
                </a:solidFill>
                <a:effectLst/>
                <a:latin typeface="Ubuntu"/>
              </a:rPr>
              <a:t>For many assay methods and experiment types, there are defined recommendations and guidelines called </a:t>
            </a:r>
            <a:r>
              <a:rPr lang="en-GB" b="1" i="0" dirty="0">
                <a:solidFill>
                  <a:srgbClr val="333333"/>
                </a:solidFill>
                <a:effectLst/>
                <a:latin typeface="Ubuntu"/>
              </a:rPr>
              <a:t>Minimal Information Standards</a:t>
            </a:r>
            <a:r>
              <a:rPr lang="en-GB" b="0" i="0" dirty="0">
                <a:solidFill>
                  <a:srgbClr val="333333"/>
                </a:solidFill>
                <a:effectLst/>
                <a:latin typeface="Ubuntu"/>
              </a:rPr>
              <a: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B04583-82FC-EB4C-9DD9-0626DE3C6BC2}" type="slidenum">
              <a:rPr lang="en-GB" smtClean="0"/>
              <a:t>15</a:t>
            </a:fld>
            <a:endParaRPr lang="en-GB"/>
          </a:p>
        </p:txBody>
      </p:sp>
    </p:spTree>
    <p:extLst>
      <p:ext uri="{BB962C8B-B14F-4D97-AF65-F5344CB8AC3E}">
        <p14:creationId xmlns:p14="http://schemas.microsoft.com/office/powerpoint/2010/main" val="1320972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16</a:t>
            </a:fld>
            <a:endParaRPr lang="en-GB"/>
          </a:p>
        </p:txBody>
      </p:sp>
    </p:spTree>
    <p:extLst>
      <p:ext uri="{BB962C8B-B14F-4D97-AF65-F5344CB8AC3E}">
        <p14:creationId xmlns:p14="http://schemas.microsoft.com/office/powerpoint/2010/main" val="61688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17</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18</a:t>
            </a:fld>
            <a:endParaRPr lang="en-GB"/>
          </a:p>
        </p:txBody>
      </p:sp>
    </p:spTree>
    <p:extLst>
      <p:ext uri="{BB962C8B-B14F-4D97-AF65-F5344CB8AC3E}">
        <p14:creationId xmlns:p14="http://schemas.microsoft.com/office/powerpoint/2010/main" val="314168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19</a:t>
            </a:fld>
            <a:endParaRPr lang="en-GB"/>
          </a:p>
        </p:txBody>
      </p:sp>
    </p:spTree>
    <p:extLst>
      <p:ext uri="{BB962C8B-B14F-4D97-AF65-F5344CB8AC3E}">
        <p14:creationId xmlns:p14="http://schemas.microsoft.com/office/powerpoint/2010/main" val="226748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28888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a:t>
            </a:r>
            <a:r>
              <a:rPr lang="en-GB" baseline="0" dirty="0"/>
              <a:t> each project, the data is organised in datasets</a:t>
            </a:r>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5</a:t>
            </a:fld>
            <a:endParaRPr lang="en-GB"/>
          </a:p>
        </p:txBody>
      </p:sp>
    </p:spTree>
    <p:extLst>
      <p:ext uri="{BB962C8B-B14F-4D97-AF65-F5344CB8AC3E}">
        <p14:creationId xmlns:p14="http://schemas.microsoft.com/office/powerpoint/2010/main" val="22128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6</a:t>
            </a:fld>
            <a:endParaRPr lang="en-GB"/>
          </a:p>
        </p:txBody>
      </p:sp>
    </p:spTree>
    <p:extLst>
      <p:ext uri="{BB962C8B-B14F-4D97-AF65-F5344CB8AC3E}">
        <p14:creationId xmlns:p14="http://schemas.microsoft.com/office/powerpoint/2010/main" val="195883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pPr lvl="1"/>
            <a:endParaRPr lang="en-GB" sz="1200" b="0" i="0" kern="1200" dirty="0">
              <a:solidFill>
                <a:schemeClr val="tx1"/>
              </a:solidFill>
              <a:effectLst/>
              <a:latin typeface="+mn-lt"/>
              <a:ea typeface="+mn-ea"/>
              <a:cs typeface="+mn-cs"/>
            </a:endParaRPr>
          </a:p>
          <a:p>
            <a:pPr lvl="1"/>
            <a:endParaRPr lang="en-GB" sz="1200" b="0" i="0" kern="1200" dirty="0">
              <a:solidFill>
                <a:schemeClr val="tx1"/>
              </a:solidFill>
              <a:effectLst/>
              <a:latin typeface="+mn-lt"/>
              <a:ea typeface="+mn-ea"/>
              <a:cs typeface="+mn-cs"/>
            </a:endParaRPr>
          </a:p>
          <a:p>
            <a:pPr lvl="2"/>
            <a:endParaRPr lang="en-GB" sz="1200" b="0" i="0" kern="1200" dirty="0">
              <a:solidFill>
                <a:schemeClr val="tx1"/>
              </a:solidFill>
              <a:effectLst/>
              <a:latin typeface="+mn-lt"/>
              <a:ea typeface="+mn-ea"/>
              <a:cs typeface="+mn-cs"/>
            </a:endParaRPr>
          </a:p>
          <a:p>
            <a:pPr lvl="1"/>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7</a:t>
            </a:fld>
            <a:endParaRPr lang="en-GB"/>
          </a:p>
        </p:txBody>
      </p:sp>
    </p:spTree>
    <p:extLst>
      <p:ext uri="{BB962C8B-B14F-4D97-AF65-F5344CB8AC3E}">
        <p14:creationId xmlns:p14="http://schemas.microsoft.com/office/powerpoint/2010/main" val="153078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10</a:t>
            </a:fld>
            <a:endParaRPr lang="en-GB"/>
          </a:p>
        </p:txBody>
      </p:sp>
    </p:spTree>
    <p:extLst>
      <p:ext uri="{BB962C8B-B14F-4D97-AF65-F5344CB8AC3E}">
        <p14:creationId xmlns:p14="http://schemas.microsoft.com/office/powerpoint/2010/main" val="286693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275837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15/01/2023</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15/01/2023</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15/01/2023</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omero.bio.ed.ac.uk/webclient/?show=dataset-231" TargetMode="External"/><Relationship Id="rId4" Type="http://schemas.openxmlformats.org/officeDocument/2006/relationships/hyperlink" Target="https://publicomero.bio.ed.ac.uk/webclient/?show=project-5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70418" y="1659285"/>
            <a:ext cx="9464530" cy="3539430"/>
          </a:xfrm>
          <a:prstGeom prst="rect">
            <a:avLst/>
          </a:prstGeom>
          <a:noFill/>
        </p:spPr>
        <p:txBody>
          <a:bodyPr wrap="square">
            <a:spAutoFit/>
          </a:bodyPr>
          <a:lstStyle/>
          <a:p>
            <a:pPr marL="457200" indent="-457200">
              <a:buFont typeface="Arial" panose="020B0604020202020204" pitchFamily="34" charset="0"/>
              <a:buChar char="•"/>
            </a:pPr>
            <a:r>
              <a:rPr lang="en-GB" sz="2800" dirty="0">
                <a:solidFill>
                  <a:srgbClr val="0070C0"/>
                </a:solidFill>
              </a:rPr>
              <a:t>Administrative: relevant to managing it </a:t>
            </a:r>
          </a:p>
          <a:p>
            <a:r>
              <a:rPr lang="en-GB" sz="2800" dirty="0">
                <a:solidFill>
                  <a:srgbClr val="0070C0"/>
                </a:solidFill>
              </a:rPr>
              <a:t>	e.g. Experimental code, PI</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Descriptive/citation: assists with discovery/identity </a:t>
            </a:r>
          </a:p>
          <a:p>
            <a:r>
              <a:rPr lang="en-GB" sz="2800" dirty="0">
                <a:solidFill>
                  <a:srgbClr val="0070C0"/>
                </a:solidFill>
              </a:rPr>
              <a:t>	e.g. Authors, persistent identifier</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Structural: how the data came about &amp; is structured </a:t>
            </a:r>
          </a:p>
          <a:p>
            <a:r>
              <a:rPr lang="en-GB" sz="2800" dirty="0">
                <a:solidFill>
                  <a:srgbClr val="0070C0"/>
                </a:solidFill>
              </a:rPr>
              <a:t>	e.g. Collection method, folder structures</a:t>
            </a:r>
          </a:p>
        </p:txBody>
      </p:sp>
      <p:sp>
        <p:nvSpPr>
          <p:cNvPr id="7" name="Title 1">
            <a:extLst>
              <a:ext uri="{FF2B5EF4-FFF2-40B4-BE49-F238E27FC236}">
                <a16:creationId xmlns:a16="http://schemas.microsoft.com/office/drawing/2014/main" id="{4B35E320-09F7-A249-9D11-797D5A963554}"/>
              </a:ext>
            </a:extLst>
          </p:cNvPr>
          <p:cNvSpPr>
            <a:spLocks noGrp="1"/>
          </p:cNvSpPr>
          <p:nvPr>
            <p:ph type="title"/>
          </p:nvPr>
        </p:nvSpPr>
        <p:spPr>
          <a:xfrm>
            <a:off x="838200" y="365125"/>
            <a:ext cx="10515600" cy="1325563"/>
          </a:xfrm>
        </p:spPr>
        <p:txBody>
          <a:bodyPr/>
          <a:lstStyle/>
          <a:p>
            <a:r>
              <a:rPr lang="pl-PL" dirty="0" err="1"/>
              <a:t>Types</a:t>
            </a:r>
            <a:r>
              <a:rPr lang="pl-PL" dirty="0"/>
              <a:t> of </a:t>
            </a:r>
            <a:r>
              <a:rPr lang="pl-PL" dirty="0" err="1"/>
              <a:t>metadata</a:t>
            </a:r>
            <a:endParaRPr lang="en-GB" dirty="0"/>
          </a:p>
        </p:txBody>
      </p:sp>
      <p:pic>
        <p:nvPicPr>
          <p:cNvPr id="2" name="Picture 1">
            <a:extLst>
              <a:ext uri="{FF2B5EF4-FFF2-40B4-BE49-F238E27FC236}">
                <a16:creationId xmlns:a16="http://schemas.microsoft.com/office/drawing/2014/main" id="{9EF2F0A7-F56E-44DB-BAA9-477F4C82CB93}"/>
              </a:ext>
            </a:extLst>
          </p:cNvPr>
          <p:cNvPicPr>
            <a:picLocks noChangeAspect="1"/>
          </p:cNvPicPr>
          <p:nvPr/>
        </p:nvPicPr>
        <p:blipFill>
          <a:blip r:embed="rId3"/>
          <a:stretch>
            <a:fillRect/>
          </a:stretch>
        </p:blipFill>
        <p:spPr>
          <a:xfrm>
            <a:off x="9240252" y="573673"/>
            <a:ext cx="2245765" cy="1520210"/>
          </a:xfrm>
          <a:prstGeom prst="rect">
            <a:avLst/>
          </a:prstGeom>
        </p:spPr>
      </p:pic>
    </p:spTree>
    <p:extLst>
      <p:ext uri="{BB962C8B-B14F-4D97-AF65-F5344CB8AC3E}">
        <p14:creationId xmlns:p14="http://schemas.microsoft.com/office/powerpoint/2010/main" val="26957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428608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5728" y="1690688"/>
            <a:ext cx="10304584" cy="2308324"/>
          </a:xfrm>
          <a:prstGeom prst="rect">
            <a:avLst/>
          </a:prstGeom>
        </p:spPr>
        <p:txBody>
          <a:bodyPr wrap="square">
            <a:spAutoFit/>
          </a:bodyPr>
          <a:lstStyle/>
          <a:p>
            <a:r>
              <a:rPr lang="en-GB" sz="2400" dirty="0">
                <a:solidFill>
                  <a:srgbClr val="0070C0"/>
                </a:solidFill>
              </a:rPr>
              <a:t>What is "data" and what is "metadata" can be a matter of perspective: </a:t>
            </a:r>
            <a:endParaRPr lang="pl-PL" sz="2400" dirty="0">
              <a:solidFill>
                <a:srgbClr val="0070C0"/>
              </a:solidFill>
            </a:endParaRPr>
          </a:p>
          <a:p>
            <a:endParaRPr lang="pl-PL" sz="2400" dirty="0">
              <a:solidFill>
                <a:srgbClr val="0070C0"/>
              </a:solidFill>
            </a:endParaRPr>
          </a:p>
          <a:p>
            <a:r>
              <a:rPr lang="en-GB" sz="2400" b="1" dirty="0">
                <a:solidFill>
                  <a:srgbClr val="0070C0"/>
                </a:solidFill>
              </a:rPr>
              <a:t>Some researchers' metadata can be other researchers' data.</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pl-PL" sz="2400" dirty="0">
                <a:solidFill>
                  <a:srgbClr val="0070C0"/>
                </a:solidFill>
              </a:rPr>
              <a:t>Think of </a:t>
            </a:r>
            <a:r>
              <a:rPr lang="pl-PL" sz="2400" dirty="0" smtClean="0">
                <a:solidFill>
                  <a:srgbClr val="0070C0"/>
                </a:solidFill>
              </a:rPr>
              <a:t>a</a:t>
            </a:r>
            <a:r>
              <a:rPr lang="en-GB" sz="2400" dirty="0" smtClean="0">
                <a:solidFill>
                  <a:srgbClr val="0070C0"/>
                </a:solidFill>
              </a:rPr>
              <a:t>n</a:t>
            </a:r>
            <a:r>
              <a:rPr lang="pl-PL" sz="2400" dirty="0" smtClean="0">
                <a:solidFill>
                  <a:srgbClr val="0070C0"/>
                </a:solidFill>
              </a:rPr>
              <a:t> exampl</a:t>
            </a:r>
            <a:r>
              <a:rPr lang="en-GB" sz="2400" dirty="0" smtClean="0">
                <a:solidFill>
                  <a:srgbClr val="0070C0"/>
                </a:solidFill>
              </a:rPr>
              <a:t>e</a:t>
            </a:r>
            <a:r>
              <a:rPr lang="pl-PL" sz="2400" dirty="0" smtClean="0">
                <a:solidFill>
                  <a:srgbClr val="0070C0"/>
                </a:solidFill>
              </a:rPr>
              <a:t> </a:t>
            </a:r>
            <a:r>
              <a:rPr lang="pl-PL" sz="2400" dirty="0">
                <a:solidFill>
                  <a:srgbClr val="0070C0"/>
                </a:solidFill>
              </a:rPr>
              <a:t>from our „excel” table</a:t>
            </a:r>
          </a:p>
          <a:p>
            <a:endParaRPr lang="en-GB" sz="2400" dirty="0">
              <a:solidFill>
                <a:srgbClr val="0070C0"/>
              </a:solidFill>
            </a:endParaRPr>
          </a:p>
        </p:txBody>
      </p:sp>
      <p:sp>
        <p:nvSpPr>
          <p:cNvPr id="5" name="Title 1">
            <a:extLst>
              <a:ext uri="{FF2B5EF4-FFF2-40B4-BE49-F238E27FC236}">
                <a16:creationId xmlns:a16="http://schemas.microsoft.com/office/drawing/2014/main" id="{52653BC0-E458-4F4C-982A-94720B229AC9}"/>
              </a:ext>
            </a:extLst>
          </p:cNvPr>
          <p:cNvSpPr>
            <a:spLocks noGrp="1"/>
          </p:cNvSpPr>
          <p:nvPr>
            <p:ph type="title"/>
          </p:nvPr>
        </p:nvSpPr>
        <p:spPr>
          <a:xfrm>
            <a:off x="838200" y="365125"/>
            <a:ext cx="10515600" cy="1325563"/>
          </a:xfrm>
        </p:spPr>
        <p:txBody>
          <a:bodyPr/>
          <a:lstStyle/>
          <a:p>
            <a:r>
              <a:rPr lang="en-GB" dirty="0"/>
              <a:t>Where does data end and metadata start?</a:t>
            </a:r>
          </a:p>
        </p:txBody>
      </p:sp>
    </p:spTree>
    <p:extLst>
      <p:ext uri="{BB962C8B-B14F-4D97-AF65-F5344CB8AC3E}">
        <p14:creationId xmlns:p14="http://schemas.microsoft.com/office/powerpoint/2010/main" val="406408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8402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216" y="1536174"/>
            <a:ext cx="10304584" cy="3416320"/>
          </a:xfrm>
          <a:prstGeom prst="rect">
            <a:avLst/>
          </a:prstGeom>
        </p:spPr>
        <p:txBody>
          <a:bodyPr wrap="square">
            <a:spAutoFit/>
          </a:bodyPr>
          <a:lstStyle/>
          <a:p>
            <a:r>
              <a:rPr lang="en-GB" sz="2400" dirty="0">
                <a:solidFill>
                  <a:srgbClr val="0070C0"/>
                </a:solidFill>
              </a:rPr>
              <a:t>The </a:t>
            </a:r>
            <a:r>
              <a:rPr lang="en-GB" sz="2400" b="1" dirty="0">
                <a:solidFill>
                  <a:srgbClr val="0070C0"/>
                </a:solidFill>
              </a:rPr>
              <a:t>minimum information standard </a:t>
            </a:r>
            <a:endParaRPr lang="pl-PL" sz="2400" b="1" dirty="0">
              <a:solidFill>
                <a:srgbClr val="0070C0"/>
              </a:solidFill>
            </a:endParaRPr>
          </a:p>
          <a:p>
            <a:pPr marL="285750" indent="-285750">
              <a:buFont typeface="Arial" panose="020B0604020202020204" pitchFamily="34" charset="0"/>
              <a:buChar char="•"/>
            </a:pPr>
            <a:r>
              <a:rPr lang="en-GB" sz="2400" dirty="0">
                <a:solidFill>
                  <a:srgbClr val="0070C0"/>
                </a:solidFill>
              </a:rPr>
              <a:t>set of guidelines for reporting data derived by relevant methods in biosciences</a:t>
            </a:r>
            <a:endParaRPr lang="pl-PL" sz="2400" dirty="0">
              <a:solidFill>
                <a:srgbClr val="0070C0"/>
              </a:solidFill>
            </a:endParaRPr>
          </a:p>
          <a:p>
            <a:pPr marL="285750" indent="-285750">
              <a:buFont typeface="Arial" panose="020B0604020202020204" pitchFamily="34" charset="0"/>
              <a:buChar char="•"/>
            </a:pPr>
            <a:r>
              <a:rPr lang="en-GB" sz="2400" dirty="0">
                <a:solidFill>
                  <a:srgbClr val="0070C0"/>
                </a:solidFill>
              </a:rPr>
              <a:t>ensures that the data can be easily verified, analysed and clearly interpreted by the community.</a:t>
            </a:r>
            <a:endParaRPr lang="pl-PL" sz="2400" dirty="0">
              <a:solidFill>
                <a:srgbClr val="0070C0"/>
              </a:solidFill>
            </a:endParaRPr>
          </a:p>
          <a:p>
            <a:endParaRPr lang="pl-PL" sz="2400" dirty="0">
              <a:solidFill>
                <a:srgbClr val="0070C0"/>
              </a:solidFill>
            </a:endParaRPr>
          </a:p>
          <a:p>
            <a:endParaRPr lang="pl-PL" sz="2400" dirty="0">
              <a:solidFill>
                <a:srgbClr val="0070C0"/>
              </a:solidFill>
            </a:endParaRPr>
          </a:p>
          <a:p>
            <a:r>
              <a:rPr lang="en-GB" sz="2400" b="1" dirty="0">
                <a:solidFill>
                  <a:srgbClr val="0070C0"/>
                </a:solidFill>
              </a:rPr>
              <a:t>Minimum Information for Biological and Biomedical Investigations</a:t>
            </a:r>
            <a:r>
              <a:rPr lang="pl-PL" sz="2400" b="1" dirty="0">
                <a:solidFill>
                  <a:srgbClr val="0070C0"/>
                </a:solidFill>
              </a:rPr>
              <a:t> </a:t>
            </a:r>
            <a:r>
              <a:rPr lang="en-GB" sz="2400" b="1" dirty="0">
                <a:solidFill>
                  <a:srgbClr val="0070C0"/>
                </a:solidFill>
              </a:rPr>
              <a:t>(MIBBI)</a:t>
            </a:r>
            <a:r>
              <a:rPr lang="pl-PL" sz="2400" b="1" dirty="0">
                <a:solidFill>
                  <a:srgbClr val="0070C0"/>
                </a:solidFill>
              </a:rPr>
              <a:t> </a:t>
            </a:r>
          </a:p>
          <a:p>
            <a:r>
              <a:rPr lang="en-GB" sz="2400" dirty="0">
                <a:solidFill>
                  <a:srgbClr val="0070C0"/>
                </a:solidFill>
              </a:rPr>
              <a:t>is the collection of the most known standards</a:t>
            </a:r>
            <a:r>
              <a:rPr lang="pl-PL" sz="2400" dirty="0">
                <a:solidFill>
                  <a:srgbClr val="0070C0"/>
                </a:solidFill>
              </a:rPr>
              <a:t>:</a:t>
            </a:r>
          </a:p>
          <a:p>
            <a:r>
              <a:rPr lang="pl-PL" sz="2400" dirty="0" err="1">
                <a:solidFill>
                  <a:srgbClr val="0070C0"/>
                </a:solidFill>
              </a:rPr>
              <a:t>https</a:t>
            </a:r>
            <a:r>
              <a:rPr lang="pl-PL" sz="2400" dirty="0">
                <a:solidFill>
                  <a:srgbClr val="0070C0"/>
                </a:solidFill>
              </a:rPr>
              <a:t>://</a:t>
            </a:r>
            <a:r>
              <a:rPr lang="pl-PL" sz="2400" dirty="0" err="1">
                <a:solidFill>
                  <a:srgbClr val="0070C0"/>
                </a:solidFill>
              </a:rPr>
              <a:t>fairsharing.org</a:t>
            </a:r>
            <a:r>
              <a:rPr lang="pl-PL" sz="2400" dirty="0">
                <a:solidFill>
                  <a:srgbClr val="0070C0"/>
                </a:solidFill>
              </a:rPr>
              <a:t>/</a:t>
            </a:r>
            <a:r>
              <a:rPr lang="pl-PL" sz="2400" dirty="0" err="1">
                <a:solidFill>
                  <a:srgbClr val="0070C0"/>
                </a:solidFill>
              </a:rPr>
              <a:t>collection</a:t>
            </a:r>
            <a:r>
              <a:rPr lang="pl-PL" sz="2400" dirty="0">
                <a:solidFill>
                  <a:srgbClr val="0070C0"/>
                </a:solidFill>
              </a:rPr>
              <a:t>/MIBBI</a:t>
            </a:r>
          </a:p>
        </p:txBody>
      </p:sp>
      <p:sp>
        <p:nvSpPr>
          <p:cNvPr id="6" name="Title 1">
            <a:extLst>
              <a:ext uri="{FF2B5EF4-FFF2-40B4-BE49-F238E27FC236}">
                <a16:creationId xmlns:a16="http://schemas.microsoft.com/office/drawing/2014/main" id="{8288DA5C-7726-D64C-8BF3-98A34C65BC6B}"/>
              </a:ext>
            </a:extLst>
          </p:cNvPr>
          <p:cNvSpPr>
            <a:spLocks noGrp="1"/>
          </p:cNvSpPr>
          <p:nvPr>
            <p:ph type="title"/>
          </p:nvPr>
        </p:nvSpPr>
        <p:spPr>
          <a:xfrm>
            <a:off x="838200" y="365125"/>
            <a:ext cx="10515600" cy="1325563"/>
          </a:xfrm>
        </p:spPr>
        <p:txBody>
          <a:bodyPr/>
          <a:lstStyle/>
          <a:p>
            <a:r>
              <a:rPr lang="pl-PL" dirty="0" err="1"/>
              <a:t>What</a:t>
            </a:r>
            <a:r>
              <a:rPr lang="pl-PL" dirty="0"/>
              <a:t> to </a:t>
            </a:r>
            <a:r>
              <a:rPr lang="pl-PL" dirty="0" err="1"/>
              <a:t>include</a:t>
            </a:r>
            <a:r>
              <a:rPr lang="pl-PL" dirty="0"/>
              <a:t> in </a:t>
            </a:r>
            <a:r>
              <a:rPr lang="pl-PL" dirty="0" err="1"/>
              <a:t>metadata</a:t>
            </a:r>
            <a:endParaRPr lang="en-GB" dirty="0"/>
          </a:p>
        </p:txBody>
      </p:sp>
      <p:pic>
        <p:nvPicPr>
          <p:cNvPr id="8" name="Graphic 7" descr="Database outline">
            <a:extLst>
              <a:ext uri="{FF2B5EF4-FFF2-40B4-BE49-F238E27FC236}">
                <a16:creationId xmlns:a16="http://schemas.microsoft.com/office/drawing/2014/main" id="{1D8F0501-147B-7B4B-A4E3-3B8B7D5BA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7221" y="365124"/>
            <a:ext cx="1325563" cy="1325563"/>
          </a:xfrm>
          <a:prstGeom prst="rect">
            <a:avLst/>
          </a:prstGeom>
        </p:spPr>
      </p:pic>
    </p:spTree>
    <p:extLst>
      <p:ext uri="{BB962C8B-B14F-4D97-AF65-F5344CB8AC3E}">
        <p14:creationId xmlns:p14="http://schemas.microsoft.com/office/powerpoint/2010/main" val="136579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9BC36440-7734-2147-88B9-EBF47ECA9558}"/>
              </a:ext>
            </a:extLst>
          </p:cNvPr>
          <p:cNvPicPr>
            <a:picLocks noChangeAspect="1"/>
          </p:cNvPicPr>
          <p:nvPr/>
        </p:nvPicPr>
        <p:blipFill rotWithShape="1">
          <a:blip r:embed="rId3">
            <a:extLst>
              <a:ext uri="{28A0092B-C50C-407E-A947-70E740481C1C}">
                <a14:useLocalDpi xmlns:a14="http://schemas.microsoft.com/office/drawing/2010/main" val="0"/>
              </a:ext>
            </a:extLst>
          </a:blip>
          <a:srcRect r="16110" b="34570"/>
          <a:stretch/>
        </p:blipFill>
        <p:spPr>
          <a:xfrm>
            <a:off x="205997" y="1069817"/>
            <a:ext cx="11780005" cy="5184228"/>
          </a:xfrm>
          <a:prstGeom prst="rect">
            <a:avLst/>
          </a:prstGeom>
        </p:spPr>
      </p:pic>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838199" y="0"/>
            <a:ext cx="10515600" cy="1325563"/>
          </a:xfrm>
        </p:spPr>
        <p:txBody>
          <a:bodyPr/>
          <a:lstStyle/>
          <a:p>
            <a:r>
              <a:rPr lang="pl-PL" dirty="0"/>
              <a:t>Minimum </a:t>
            </a:r>
            <a:r>
              <a:rPr lang="pl-PL" dirty="0" err="1"/>
              <a:t>information</a:t>
            </a:r>
            <a:r>
              <a:rPr lang="pl-PL" dirty="0"/>
              <a:t> </a:t>
            </a:r>
            <a:r>
              <a:rPr lang="pl-PL" dirty="0" err="1"/>
              <a:t>standards</a:t>
            </a:r>
            <a:endParaRPr lang="en-GB" dirty="0"/>
          </a:p>
        </p:txBody>
      </p:sp>
    </p:spTree>
    <p:extLst>
      <p:ext uri="{BB962C8B-B14F-4D97-AF65-F5344CB8AC3E}">
        <p14:creationId xmlns:p14="http://schemas.microsoft.com/office/powerpoint/2010/main" val="2535871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smtClean="0"/>
              <a:t>Exercis</a:t>
            </a:r>
            <a:r>
              <a:rPr lang="en-GB" dirty="0" smtClean="0"/>
              <a:t>e</a:t>
            </a:r>
            <a:r>
              <a:rPr lang="pl-PL" dirty="0" smtClean="0"/>
              <a:t>: Minima</a:t>
            </a:r>
            <a:r>
              <a:rPr lang="en-GB" dirty="0" smtClean="0"/>
              <a:t>l</a:t>
            </a:r>
            <a:r>
              <a:rPr lang="pl-PL" dirty="0" smtClean="0"/>
              <a:t> informatio</a:t>
            </a:r>
            <a:r>
              <a:rPr lang="en-GB" dirty="0" smtClean="0"/>
              <a:t>n</a:t>
            </a:r>
            <a:r>
              <a:rPr lang="pl-PL" dirty="0" smtClean="0"/>
              <a:t> exampl</a:t>
            </a:r>
            <a:r>
              <a:rPr lang="en-GB" dirty="0" smtClean="0"/>
              <a:t>e</a:t>
            </a:r>
            <a:endParaRPr lang="en-GB" dirty="0"/>
          </a:p>
        </p:txBody>
      </p:sp>
    </p:spTree>
    <p:extLst>
      <p:ext uri="{BB962C8B-B14F-4D97-AF65-F5344CB8AC3E}">
        <p14:creationId xmlns:p14="http://schemas.microsoft.com/office/powerpoint/2010/main" val="3633137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pPr algn="ctr"/>
            <a:r>
              <a:rPr lang="pl-PL" sz="3600" dirty="0" err="1"/>
              <a:t>What</a:t>
            </a:r>
            <a:r>
              <a:rPr lang="pl-PL" sz="3600" dirty="0"/>
              <a:t> </a:t>
            </a:r>
            <a:r>
              <a:rPr lang="pl-PL" sz="3600" dirty="0" err="1"/>
              <a:t>can</a:t>
            </a:r>
            <a:r>
              <a:rPr lang="pl-PL" sz="3600" dirty="0"/>
              <a:t> </a:t>
            </a:r>
            <a:r>
              <a:rPr lang="pl-PL" sz="3600" dirty="0" err="1"/>
              <a:t>you</a:t>
            </a:r>
            <a:r>
              <a:rPr lang="pl-PL" sz="3600" dirty="0"/>
              <a:t> do </a:t>
            </a:r>
            <a:r>
              <a:rPr lang="pl-PL" sz="3600" dirty="0" err="1"/>
              <a:t>if</a:t>
            </a:r>
            <a:r>
              <a:rPr lang="pl-PL" sz="3600" dirty="0"/>
              <a:t> </a:t>
            </a:r>
            <a:r>
              <a:rPr lang="pl-PL" sz="3600" dirty="0" err="1"/>
              <a:t>there</a:t>
            </a:r>
            <a:r>
              <a:rPr lang="pl-PL" sz="3600" dirty="0"/>
              <a:t> </a:t>
            </a:r>
            <a:r>
              <a:rPr lang="pl-PL" sz="3600" dirty="0" err="1"/>
              <a:t>are</a:t>
            </a:r>
            <a:r>
              <a:rPr lang="pl-PL" sz="3600" dirty="0"/>
              <a:t> no </a:t>
            </a:r>
            <a:r>
              <a:rPr lang="pl-PL" sz="3600" dirty="0" err="1"/>
              <a:t>metadata</a:t>
            </a:r>
            <a:r>
              <a:rPr lang="pl-PL" sz="3600" dirty="0"/>
              <a:t> </a:t>
            </a:r>
            <a:r>
              <a:rPr lang="pl-PL" sz="3600" dirty="0" err="1"/>
              <a:t>standards</a:t>
            </a:r>
            <a:r>
              <a:rPr lang="pl-PL" sz="3600" dirty="0"/>
              <a:t> </a:t>
            </a:r>
            <a:r>
              <a:rPr lang="pl-PL" sz="3600" dirty="0" err="1"/>
              <a:t>defined</a:t>
            </a:r>
            <a:r>
              <a:rPr lang="pl-PL" sz="3600" dirty="0"/>
              <a:t> for </a:t>
            </a:r>
            <a:r>
              <a:rPr lang="pl-PL" sz="3600" dirty="0" err="1"/>
              <a:t>your</a:t>
            </a:r>
            <a:r>
              <a:rPr lang="pl-PL" sz="3600" dirty="0"/>
              <a:t> data/field of </a:t>
            </a:r>
            <a:r>
              <a:rPr lang="pl-PL" sz="3600" dirty="0" err="1"/>
              <a:t>research</a:t>
            </a:r>
            <a:r>
              <a:rPr lang="pl-PL" sz="3600" dirty="0"/>
              <a:t>?</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extLst>
              <p:ext uri="{D42A27DB-BD31-4B8C-83A1-F6EECF244321}">
                <p14:modId xmlns:p14="http://schemas.microsoft.com/office/powerpoint/2010/main" val="288127827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00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a:t>
            </a:r>
            <a:r>
              <a:rPr lang="en-GB" sz="2800" dirty="0" smtClean="0">
                <a:solidFill>
                  <a:srgbClr val="0070C0"/>
                </a:solidFill>
              </a:rPr>
              <a:t>include</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Tree>
    <p:extLst>
      <p:ext uri="{BB962C8B-B14F-4D97-AF65-F5344CB8AC3E}">
        <p14:creationId xmlns:p14="http://schemas.microsoft.com/office/powerpoint/2010/main" val="380501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p:txBody>
          <a:bodyPr/>
          <a:lstStyle/>
          <a:p>
            <a:r>
              <a:rPr lang="pl-PL" dirty="0"/>
              <a:t>M</a:t>
            </a:r>
            <a:r>
              <a:rPr lang="en-GB" dirty="0" err="1"/>
              <a:t>etadata</a:t>
            </a:r>
            <a:r>
              <a:rPr lang="en-GB" dirty="0"/>
              <a:t> is the </a:t>
            </a:r>
            <a:r>
              <a:rPr lang="en-GB" b="1" dirty="0"/>
              <a:t>description of data</a:t>
            </a:r>
            <a:endParaRPr lang="pl-PL" b="1" dirty="0"/>
          </a:p>
          <a:p>
            <a:r>
              <a:rPr lang="pl-PL" dirty="0" err="1"/>
              <a:t>permits</a:t>
            </a:r>
            <a:r>
              <a:rPr lang="pl-PL" dirty="0"/>
              <a:t> </a:t>
            </a:r>
            <a:r>
              <a:rPr lang="en-GB" dirty="0"/>
              <a:t>understanding </a:t>
            </a:r>
            <a:r>
              <a:rPr lang="pl-PL" dirty="0"/>
              <a:t>and </a:t>
            </a:r>
            <a:r>
              <a:rPr lang="en-GB" dirty="0"/>
              <a:t>interpretation </a:t>
            </a:r>
            <a:r>
              <a:rPr lang="pl-PL" dirty="0"/>
              <a:t>o</a:t>
            </a:r>
            <a:r>
              <a:rPr lang="en-GB" dirty="0"/>
              <a:t>f data</a:t>
            </a:r>
            <a:endParaRPr lang="pl-PL" dirty="0"/>
          </a:p>
          <a:p>
            <a:r>
              <a:rPr lang="en-GB" dirty="0"/>
              <a:t>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endParaRPr lang="en-GB" dirty="0"/>
          </a:p>
        </p:txBody>
      </p:sp>
    </p:spTree>
    <p:extLst>
      <p:ext uri="{BB962C8B-B14F-4D97-AF65-F5344CB8AC3E}">
        <p14:creationId xmlns:p14="http://schemas.microsoft.com/office/powerpoint/2010/main" val="339528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690688"/>
            <a:ext cx="10206318" cy="33590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dirty="0">
                <a:solidFill>
                  <a:srgbClr val="0070C0"/>
                </a:solidFill>
              </a:rPr>
              <a:t>Metadata provides extreme valuable information for us and others to be able to interpret, process, reuse and reproduce the research data it accompanies.</a:t>
            </a:r>
          </a:p>
          <a:p>
            <a:pPr marL="285750" indent="-285750">
              <a:lnSpc>
                <a:spcPct val="150000"/>
              </a:lnSpc>
              <a:buFont typeface="Arial" panose="020B0604020202020204" pitchFamily="34" charset="0"/>
              <a:buChar char="•"/>
            </a:pPr>
            <a:r>
              <a:rPr lang="en-GB" sz="2400" dirty="0">
                <a:solidFill>
                  <a:srgbClr val="0070C0"/>
                </a:solidFill>
              </a:rPr>
              <a:t>Because metadata are data about data, all of the FAIR principles i.e. Findable, Accessible, Interoperable and Reusable apply to metadata.</a:t>
            </a:r>
          </a:p>
          <a:p>
            <a:pPr marL="285750" indent="-285750">
              <a:lnSpc>
                <a:spcPct val="150000"/>
              </a:lnSpc>
              <a:buFont typeface="Arial" panose="020B0604020202020204" pitchFamily="34" charset="0"/>
              <a:buChar char="•"/>
            </a:pPr>
            <a:r>
              <a:rPr lang="en-GB" sz="2400" dirty="0">
                <a:solidFill>
                  <a:srgbClr val="0070C0"/>
                </a:solidFill>
              </a:rPr>
              <a:t>Ideally, metadata should not only be machine-readable, but also interoperable so that they can interlink or be reasoned about by computer systems.</a:t>
            </a:r>
          </a:p>
        </p:txBody>
      </p:sp>
      <p:sp>
        <p:nvSpPr>
          <p:cNvPr id="15" name="Title 1">
            <a:extLst>
              <a:ext uri="{FF2B5EF4-FFF2-40B4-BE49-F238E27FC236}">
                <a16:creationId xmlns:a16="http://schemas.microsoft.com/office/drawing/2014/main" id="{A798BD3C-6025-7D47-BFE5-958354466177}"/>
              </a:ext>
            </a:extLst>
          </p:cNvPr>
          <p:cNvSpPr>
            <a:spLocks noGrp="1"/>
          </p:cNvSpPr>
          <p:nvPr>
            <p:ph type="title"/>
          </p:nvPr>
        </p:nvSpPr>
        <p:spPr>
          <a:xfrm>
            <a:off x="838200" y="365125"/>
            <a:ext cx="10515600" cy="1325563"/>
          </a:xfrm>
        </p:spPr>
        <p:txBody>
          <a:bodyPr/>
          <a:lstStyle/>
          <a:p>
            <a:r>
              <a:rPr lang="pl-PL" dirty="0" smtClean="0"/>
              <a:t>Metadat</a:t>
            </a:r>
            <a:r>
              <a:rPr lang="en-GB" dirty="0" smtClean="0"/>
              <a:t>a</a:t>
            </a:r>
            <a:r>
              <a:rPr lang="pl-PL" dirty="0" smtClean="0"/>
              <a:t> </a:t>
            </a:r>
            <a:r>
              <a:rPr lang="pl-PL" dirty="0"/>
              <a:t>and FAIR </a:t>
            </a:r>
            <a:r>
              <a:rPr lang="pl-PL" dirty="0" smtClean="0"/>
              <a:t>guideline</a:t>
            </a:r>
            <a:r>
              <a:rPr lang="en-GB" dirty="0" smtClean="0"/>
              <a:t>s</a:t>
            </a:r>
            <a:endParaRPr lang="en-GB" dirty="0"/>
          </a:p>
        </p:txBody>
      </p:sp>
    </p:spTree>
    <p:extLst>
      <p:ext uri="{BB962C8B-B14F-4D97-AF65-F5344CB8AC3E}">
        <p14:creationId xmlns:p14="http://schemas.microsoft.com/office/powerpoint/2010/main" val="39469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790449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06580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p:txBody>
          <a:bodyPr/>
          <a:lstStyle/>
          <a:p>
            <a:r>
              <a:rPr lang="en-GB" dirty="0"/>
              <a:t>Quiz</a:t>
            </a:r>
          </a:p>
        </p:txBody>
      </p:sp>
    </p:spTree>
    <p:extLst>
      <p:ext uri="{BB962C8B-B14F-4D97-AF65-F5344CB8AC3E}">
        <p14:creationId xmlns:p14="http://schemas.microsoft.com/office/powerpoint/2010/main" val="138440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8291819" y="5319033"/>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54" y="1569212"/>
            <a:ext cx="4881942" cy="3719576"/>
          </a:xfrm>
          <a:prstGeom prst="rect">
            <a:avLst/>
          </a:prstGeom>
        </p:spPr>
      </p:pic>
      <p:sp>
        <p:nvSpPr>
          <p:cNvPr id="2" name="Rectangle 1"/>
          <p:cNvSpPr/>
          <p:nvPr/>
        </p:nvSpPr>
        <p:spPr>
          <a:xfrm>
            <a:off x="366164" y="5574295"/>
            <a:ext cx="6279924" cy="646331"/>
          </a:xfrm>
          <a:prstGeom prst="rect">
            <a:avLst/>
          </a:prstGeom>
        </p:spPr>
        <p:txBody>
          <a:bodyPr wrap="none">
            <a:spAutoFit/>
          </a:bodyPr>
          <a:lstStyle/>
          <a:p>
            <a:r>
              <a:rPr lang="en-GB" dirty="0">
                <a:hlinkClick r:id="rId4"/>
              </a:rPr>
              <a:t>https://publicomero.bio.ed.ac.uk/webclient/?show=project-58</a:t>
            </a:r>
            <a:endParaRPr lang="pl-PL" dirty="0"/>
          </a:p>
          <a:p>
            <a:r>
              <a:rPr lang="pl-PL" dirty="0">
                <a:hlinkClick r:id="rId5"/>
              </a:rPr>
              <a:t>https://publicomero.bio.ed.ac.uk/webclient/?show=dataset-231</a:t>
            </a:r>
            <a:r>
              <a:rPr lang="pl-PL" dirty="0"/>
              <a:t>  </a:t>
            </a:r>
            <a:endParaRPr lang="en-GB" dirty="0"/>
          </a:p>
        </p:txBody>
      </p:sp>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6150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2157001" cy="523220"/>
          </a:xfrm>
          <a:prstGeom prst="rect">
            <a:avLst/>
          </a:prstGeom>
          <a:noFill/>
        </p:spPr>
        <p:txBody>
          <a:bodyPr wrap="none" rtlCol="0">
            <a:spAutoFit/>
          </a:bodyPr>
          <a:lstStyle/>
          <a:p>
            <a:r>
              <a:rPr lang="en-GB" sz="2800" dirty="0">
                <a:solidFill>
                  <a:srgbClr val="0070C0"/>
                </a:solidFill>
              </a:rPr>
              <a:t>Public </a:t>
            </a:r>
            <a:r>
              <a:rPr lang="en-GB" sz="2800" dirty="0" err="1">
                <a:solidFill>
                  <a:srgbClr val="0070C0"/>
                </a:solidFill>
              </a:rPr>
              <a:t>Omero</a:t>
            </a:r>
            <a:endParaRPr lang="en-GB" sz="2800"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Tree>
    <p:extLst>
      <p:ext uri="{BB962C8B-B14F-4D97-AF65-F5344CB8AC3E}">
        <p14:creationId xmlns:p14="http://schemas.microsoft.com/office/powerpoint/2010/main" val="7003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4163256" cy="523220"/>
          </a:xfrm>
          <a:prstGeom prst="rect">
            <a:avLst/>
          </a:prstGeom>
          <a:noFill/>
        </p:spPr>
        <p:txBody>
          <a:bodyPr wrap="none" rtlCol="0">
            <a:spAutoFit/>
          </a:bodyPr>
          <a:lstStyle/>
          <a:p>
            <a:r>
              <a:rPr lang="en-GB" sz="2800" dirty="0">
                <a:solidFill>
                  <a:srgbClr val="0070C0"/>
                </a:solidFill>
              </a:rPr>
              <a:t>Image associated metadata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76651"/>
            <a:ext cx="10058400" cy="4895542"/>
          </a:xfrm>
          <a:prstGeom prst="rect">
            <a:avLst/>
          </a:prstGeom>
        </p:spPr>
      </p:pic>
      <p:sp>
        <p:nvSpPr>
          <p:cNvPr id="3" name="Rectangle 2"/>
          <p:cNvSpPr/>
          <p:nvPr/>
        </p:nvSpPr>
        <p:spPr>
          <a:xfrm>
            <a:off x="9173182" y="2243389"/>
            <a:ext cx="1961745" cy="1971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8000939" y="1361663"/>
            <a:ext cx="3124261" cy="881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00940" y="4214614"/>
            <a:ext cx="3124260" cy="187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593720" y="1361663"/>
            <a:ext cx="4407219" cy="4725518"/>
          </a:xfrm>
          <a:prstGeom prst="rect">
            <a:avLst/>
          </a:prstGeom>
          <a:ln w="38100">
            <a:solidFill>
              <a:srgbClr val="FF0000"/>
            </a:solidFill>
          </a:ln>
        </p:spPr>
      </p:pic>
    </p:spTree>
    <p:extLst>
      <p:ext uri="{BB962C8B-B14F-4D97-AF65-F5344CB8AC3E}">
        <p14:creationId xmlns:p14="http://schemas.microsoft.com/office/powerpoint/2010/main" val="142557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6430478" cy="523220"/>
          </a:xfrm>
          <a:prstGeom prst="rect">
            <a:avLst/>
          </a:prstGeom>
          <a:noFill/>
        </p:spPr>
        <p:txBody>
          <a:bodyPr wrap="none" rtlCol="0">
            <a:spAutoFit/>
          </a:bodyPr>
          <a:lstStyle/>
          <a:p>
            <a:r>
              <a:rPr lang="en-GB" sz="2800" dirty="0">
                <a:solidFill>
                  <a:srgbClr val="0070C0"/>
                </a:solidFill>
              </a:rPr>
              <a:t>Dataset structure and associated metadata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
        <p:nvSpPr>
          <p:cNvPr id="7" name="Rectangle 6"/>
          <p:cNvSpPr/>
          <p:nvPr/>
        </p:nvSpPr>
        <p:spPr>
          <a:xfrm>
            <a:off x="9200866" y="2457210"/>
            <a:ext cx="1785582" cy="372179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7743824" y="370839"/>
            <a:ext cx="3242624" cy="208637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43824" y="6179004"/>
            <a:ext cx="3242624" cy="2837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457700" y="395287"/>
            <a:ext cx="3276600" cy="6067425"/>
          </a:xfrm>
          <a:prstGeom prst="rect">
            <a:avLst/>
          </a:prstGeom>
          <a:ln w="38100">
            <a:solidFill>
              <a:srgbClr val="92D050"/>
            </a:solidFill>
          </a:ln>
        </p:spPr>
      </p:pic>
    </p:spTree>
    <p:extLst>
      <p:ext uri="{BB962C8B-B14F-4D97-AF65-F5344CB8AC3E}">
        <p14:creationId xmlns:p14="http://schemas.microsoft.com/office/powerpoint/2010/main" val="160800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3351</TotalTime>
  <Words>2311</Words>
  <Application>Microsoft Office PowerPoint</Application>
  <PresentationFormat>Widescreen</PresentationFormat>
  <Paragraphs>189</Paragraphs>
  <Slides>23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Open Sans</vt:lpstr>
      <vt:lpstr>Ubuntu</vt:lpstr>
      <vt:lpstr>Office Theme</vt:lpstr>
      <vt:lpstr>PowerPoint Presentation</vt:lpstr>
      <vt:lpstr>Metadata is data about the data! </vt:lpstr>
      <vt:lpstr>PowerPoint Presentation</vt:lpstr>
      <vt:lpstr>Real life example of metadata</vt:lpstr>
      <vt:lpstr>PowerPoint Presentation</vt:lpstr>
      <vt:lpstr>PowerPoint Presentation</vt:lpstr>
      <vt:lpstr>PowerPoint Presentation</vt:lpstr>
      <vt:lpstr>Real life example of metadata</vt:lpstr>
      <vt:lpstr>PowerPoint Presentation</vt:lpstr>
      <vt:lpstr>Types of metadata</vt:lpstr>
      <vt:lpstr>PowerPoint Presentation</vt:lpstr>
      <vt:lpstr>PowerPoint Presentation</vt:lpstr>
      <vt:lpstr>Where does data end and metadata start?</vt:lpstr>
      <vt:lpstr>PowerPoint Presentation</vt:lpstr>
      <vt:lpstr>What to include in metadata</vt:lpstr>
      <vt:lpstr>Minimum information standards</vt:lpstr>
      <vt:lpstr>Exercise: Minimal information example</vt:lpstr>
      <vt:lpstr>What can you do if there are no metadata standards defined for your data/field of research?</vt:lpstr>
      <vt:lpstr>Exercise</vt:lpstr>
      <vt:lpstr>Metadata and FAIR guidelines</vt:lpstr>
      <vt:lpstr>PowerPoint Presentation</vt:lpstr>
      <vt:lpstr>PowerPoint Presentation</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Tomasz Zielinski</cp:lastModifiedBy>
  <cp:revision>66</cp:revision>
  <dcterms:created xsi:type="dcterms:W3CDTF">2021-06-07T08:35:11Z</dcterms:created>
  <dcterms:modified xsi:type="dcterms:W3CDTF">2023-01-15T00:45:04Z</dcterms:modified>
</cp:coreProperties>
</file>